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0" r:id="rId1"/>
  </p:sldMasterIdLst>
  <p:notesMasterIdLst>
    <p:notesMasterId r:id="rId3"/>
  </p:notesMasterIdLst>
  <p:sldIdLst>
    <p:sldId id="256" r:id="rId2"/>
  </p:sldIdLst>
  <p:sldSz cx="32545338" cy="43272075"/>
  <p:notesSz cx="6858000" cy="9144000"/>
  <p:embeddedFontLst>
    <p:embeddedFont>
      <p:font typeface="Verdana" panose="020B0604030504040204" pitchFamily="34" charset="0"/>
      <p:regular r:id="rId4"/>
      <p:bold r:id="rId5"/>
      <p:italic r:id="rId6"/>
      <p:boldItalic r:id="rId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80" userDrawn="1">
          <p15:clr>
            <a:srgbClr val="A4A3A4"/>
          </p15:clr>
        </p15:guide>
        <p15:guide id="2" pos="96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976C"/>
    <a:srgbClr val="9BBB59"/>
    <a:srgbClr val="B3CBA1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28BF49-AE19-4A59-8A4C-597ABFCD6306}" v="57" dt="2026-05-29T18:26:57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0" autoAdjust="0"/>
    <p:restoredTop sz="94206" autoAdjust="0"/>
  </p:normalViewPr>
  <p:slideViewPr>
    <p:cSldViewPr>
      <p:cViewPr>
        <p:scale>
          <a:sx n="27" d="100"/>
          <a:sy n="27" d="100"/>
        </p:scale>
        <p:origin x="1032" y="14"/>
      </p:cViewPr>
      <p:guideLst>
        <p:guide orient="horz" pos="12780"/>
        <p:guide pos="96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\Downloads\TABELA%20CARV&#195;O(Recuperado%20Automaticamente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27990055686622"/>
          <c:y val="5.6321757142063909E-2"/>
          <c:w val="0.861865175588166"/>
          <c:h val="0.789282153237914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Planilha1!$H$15:$I$15</c:f>
                <c:numCache>
                  <c:formatCode>General</c:formatCode>
                  <c:ptCount val="2"/>
                  <c:pt idx="0">
                    <c:v>0.51878369444652617</c:v>
                  </c:pt>
                  <c:pt idx="1">
                    <c:v>3.7445215504456044</c:v>
                  </c:pt>
                </c:numCache>
                <c:extLst/>
              </c:numRef>
            </c:plus>
            <c:minus>
              <c:numRef>
                <c:f>Planilha1!$H$15:$I$15</c:f>
                <c:numCache>
                  <c:formatCode>General</c:formatCode>
                  <c:ptCount val="2"/>
                  <c:pt idx="0">
                    <c:v>0.51878369444652617</c:v>
                  </c:pt>
                  <c:pt idx="1">
                    <c:v>3.7445215504456044</c:v>
                  </c:pt>
                </c:numCache>
                <c:extLst/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Planilha1!$H$13:$I$13</c:f>
              <c:strCache>
                <c:ptCount val="2"/>
                <c:pt idx="0">
                  <c:v>RG</c:v>
                </c:pt>
                <c:pt idx="1">
                  <c:v>RV</c:v>
                </c:pt>
              </c:strCache>
              <c:extLst/>
            </c:strRef>
          </c:cat>
          <c:val>
            <c:numRef>
              <c:f>Planilha1!$H$14:$I$14</c:f>
              <c:numCache>
                <c:formatCode>General</c:formatCode>
                <c:ptCount val="2"/>
                <c:pt idx="0">
                  <c:v>30.260513770410803</c:v>
                </c:pt>
                <c:pt idx="1">
                  <c:v>47.1925097494223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AC5-4B0E-92BB-56E2ECB36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1731280"/>
        <c:axId val="1331720240"/>
      </c:barChart>
      <c:catAx>
        <c:axId val="133173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ysClr val="windowText" lastClr="000000"/>
                </a:solidFill>
                <a:latin typeface="Aleo" panose="00000500000000000000" pitchFamily="2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331720240"/>
        <c:crosses val="autoZero"/>
        <c:auto val="1"/>
        <c:lblAlgn val="ctr"/>
        <c:lblOffset val="100"/>
        <c:noMultiLvlLbl val="0"/>
      </c:catAx>
      <c:valAx>
        <c:axId val="13317202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ysClr val="windowText" lastClr="000000"/>
                    </a:solidFill>
                    <a:latin typeface="Aleo" panose="00000500000000000000" pitchFamily="2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t-BR" noProof="0" dirty="0"/>
                  <a:t>Valores (%)</a:t>
                </a:r>
              </a:p>
            </c:rich>
          </c:tx>
          <c:layout>
            <c:manualLayout>
              <c:xMode val="edge"/>
              <c:yMode val="edge"/>
              <c:x val="1.3449723641948436E-2"/>
              <c:y val="0.242614978065942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ysClr val="windowText" lastClr="000000"/>
                  </a:solidFill>
                  <a:latin typeface="Aleo" panose="00000500000000000000" pitchFamily="2" charset="0"/>
                  <a:ea typeface="+mn-ea"/>
                  <a:cs typeface="Times New Roman" panose="02020603050405020304" pitchFamily="18" charset="0"/>
                </a:defRPr>
              </a:pPr>
              <a:endParaRPr lang="pt-B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ysClr val="windowText" lastClr="000000"/>
                </a:solidFill>
                <a:latin typeface="Aleo" panose="00000500000000000000" pitchFamily="2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33173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3200">
          <a:solidFill>
            <a:sysClr val="windowText" lastClr="000000"/>
          </a:solidFill>
          <a:latin typeface="Aleo" panose="00000500000000000000" pitchFamily="2" charset="0"/>
          <a:cs typeface="Times New Roman" panose="02020603050405020304" pitchFamily="18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94226-F61D-4239-8255-4DDDFDFB6C4F}" type="datetimeFigureOut">
              <a:rPr lang="pt-BR" smtClean="0"/>
              <a:t>06/07/2026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68538" y="1143000"/>
            <a:ext cx="2320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F8612-FCCE-481B-9344-06A5220F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74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F8612-FCCE-481B-9344-06A5220FD54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8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D0ECC-1724-4A76-A497-0BA812855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8167" y="7081799"/>
            <a:ext cx="24409004" cy="15065093"/>
          </a:xfrm>
        </p:spPr>
        <p:txBody>
          <a:bodyPr anchor="b"/>
          <a:lstStyle>
            <a:lvl1pPr algn="ctr">
              <a:defRPr sz="1601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26C372-A7D9-4DB3-9A5D-EF77DD9D7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8167" y="22727859"/>
            <a:ext cx="24409004" cy="10447398"/>
          </a:xfrm>
        </p:spPr>
        <p:txBody>
          <a:bodyPr/>
          <a:lstStyle>
            <a:lvl1pPr marL="0" indent="0" algn="ctr">
              <a:buNone/>
              <a:defRPr sz="6407"/>
            </a:lvl1pPr>
            <a:lvl2pPr marL="1220450" indent="0" algn="ctr">
              <a:buNone/>
              <a:defRPr sz="5339"/>
            </a:lvl2pPr>
            <a:lvl3pPr marL="2440899" indent="0" algn="ctr">
              <a:buNone/>
              <a:defRPr sz="4805"/>
            </a:lvl3pPr>
            <a:lvl4pPr marL="3661349" indent="0" algn="ctr">
              <a:buNone/>
              <a:defRPr sz="4271"/>
            </a:lvl4pPr>
            <a:lvl5pPr marL="4881799" indent="0" algn="ctr">
              <a:buNone/>
              <a:defRPr sz="4271"/>
            </a:lvl5pPr>
            <a:lvl6pPr marL="6102248" indent="0" algn="ctr">
              <a:buNone/>
              <a:defRPr sz="4271"/>
            </a:lvl6pPr>
            <a:lvl7pPr marL="7322698" indent="0" algn="ctr">
              <a:buNone/>
              <a:defRPr sz="4271"/>
            </a:lvl7pPr>
            <a:lvl8pPr marL="8543148" indent="0" algn="ctr">
              <a:buNone/>
              <a:defRPr sz="4271"/>
            </a:lvl8pPr>
            <a:lvl9pPr marL="9763597" indent="0" algn="ctr">
              <a:buNone/>
              <a:defRPr sz="4271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80EBF5-7F76-44DC-B3D1-FE9E2E66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012595-6142-438D-9871-315FF87E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272FE2-2B73-4A77-91B5-99C97C137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F420D9-1951-4C19-8626-FDF815C39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1FA37B-0A44-40B5-AC7F-3FE5200B5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C09EFB-81B8-4C8D-89C2-66EF64B05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C77BBD-ABA2-47E0-B0FC-1A03E24C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07C6EE-322F-44F9-9109-EECC6F04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8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D862C0-7F4B-4584-BCF6-ABC109628A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290257" y="2303838"/>
            <a:ext cx="7017589" cy="3667108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ACD2D2-1367-4F5F-B158-4C8A145B3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37492" y="2303838"/>
            <a:ext cx="20645949" cy="3667108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C9398F-26E3-4CED-89A3-27415C21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582C73-FF28-429B-948C-6BD029EC2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022F87-F8A1-4688-879F-BC543E8AE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8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B1F96-E8BD-4AAC-AA3F-CF5DB7683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7516CE-D07C-4C9E-9B92-62440CFEC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22F6E0-345E-47F9-AFB7-3446C6BC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190D0C-296D-4200-BEF7-E1D8BBC71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574CA7-F60E-47C2-B8A3-07F2E459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0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0B0CF-9120-4549-9819-2020D433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541" y="10787975"/>
            <a:ext cx="28070354" cy="17999978"/>
          </a:xfrm>
        </p:spPr>
        <p:txBody>
          <a:bodyPr anchor="b"/>
          <a:lstStyle>
            <a:lvl1pPr>
              <a:defRPr sz="1601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A4917C-63FA-4CEA-BD4E-12E9368F9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0541" y="28958240"/>
            <a:ext cx="28070354" cy="9465763"/>
          </a:xfrm>
        </p:spPr>
        <p:txBody>
          <a:bodyPr/>
          <a:lstStyle>
            <a:lvl1pPr marL="0" indent="0">
              <a:buNone/>
              <a:defRPr sz="6407">
                <a:solidFill>
                  <a:schemeClr val="tx1">
                    <a:tint val="75000"/>
                  </a:schemeClr>
                </a:solidFill>
              </a:defRPr>
            </a:lvl1pPr>
            <a:lvl2pPr marL="1220450" indent="0">
              <a:buNone/>
              <a:defRPr sz="5339">
                <a:solidFill>
                  <a:schemeClr val="tx1">
                    <a:tint val="75000"/>
                  </a:schemeClr>
                </a:solidFill>
              </a:defRPr>
            </a:lvl2pPr>
            <a:lvl3pPr marL="2440899" indent="0">
              <a:buNone/>
              <a:defRPr sz="4805">
                <a:solidFill>
                  <a:schemeClr val="tx1">
                    <a:tint val="75000"/>
                  </a:schemeClr>
                </a:solidFill>
              </a:defRPr>
            </a:lvl3pPr>
            <a:lvl4pPr marL="3661349" indent="0">
              <a:buNone/>
              <a:defRPr sz="4271">
                <a:solidFill>
                  <a:schemeClr val="tx1">
                    <a:tint val="75000"/>
                  </a:schemeClr>
                </a:solidFill>
              </a:defRPr>
            </a:lvl4pPr>
            <a:lvl5pPr marL="4881799" indent="0">
              <a:buNone/>
              <a:defRPr sz="4271">
                <a:solidFill>
                  <a:schemeClr val="tx1">
                    <a:tint val="75000"/>
                  </a:schemeClr>
                </a:solidFill>
              </a:defRPr>
            </a:lvl5pPr>
            <a:lvl6pPr marL="6102248" indent="0">
              <a:buNone/>
              <a:defRPr sz="4271">
                <a:solidFill>
                  <a:schemeClr val="tx1">
                    <a:tint val="75000"/>
                  </a:schemeClr>
                </a:solidFill>
              </a:defRPr>
            </a:lvl6pPr>
            <a:lvl7pPr marL="7322698" indent="0">
              <a:buNone/>
              <a:defRPr sz="4271">
                <a:solidFill>
                  <a:schemeClr val="tx1">
                    <a:tint val="75000"/>
                  </a:schemeClr>
                </a:solidFill>
              </a:defRPr>
            </a:lvl7pPr>
            <a:lvl8pPr marL="8543148" indent="0">
              <a:buNone/>
              <a:defRPr sz="4271">
                <a:solidFill>
                  <a:schemeClr val="tx1">
                    <a:tint val="75000"/>
                  </a:schemeClr>
                </a:solidFill>
              </a:defRPr>
            </a:lvl8pPr>
            <a:lvl9pPr marL="9763597" indent="0">
              <a:buNone/>
              <a:defRPr sz="42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04B7B3-8462-4FF4-AAB0-1B6ECF2B2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9B1FA6-C897-4359-A714-862984B08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0CA0EF-A7B6-480D-80EC-88E34F1E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9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AA495-D3C3-463E-91B8-28010304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EA5424-ECD2-4C46-881E-864F46924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7492" y="11519187"/>
            <a:ext cx="13831769" cy="2745573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9B630A-159D-4FF4-9FAE-10C294B49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476077" y="11519187"/>
            <a:ext cx="13831769" cy="2745573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D59D38-2791-40F8-A2C6-2E89E69C6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64EC28-3558-48C9-89F5-361FF0D43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8A1778-0BBD-425E-BDBA-3849DED4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5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C24C14-60DC-40D5-880F-17B2EFAAE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731" y="2303841"/>
            <a:ext cx="28070354" cy="836393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D7D2CB-9744-4AAA-B652-983076E41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1732" y="10607671"/>
            <a:ext cx="13768202" cy="5198656"/>
          </a:xfrm>
        </p:spPr>
        <p:txBody>
          <a:bodyPr anchor="b"/>
          <a:lstStyle>
            <a:lvl1pPr marL="0" indent="0">
              <a:buNone/>
              <a:defRPr sz="6407" b="1"/>
            </a:lvl1pPr>
            <a:lvl2pPr marL="1220450" indent="0">
              <a:buNone/>
              <a:defRPr sz="5339" b="1"/>
            </a:lvl2pPr>
            <a:lvl3pPr marL="2440899" indent="0">
              <a:buNone/>
              <a:defRPr sz="4805" b="1"/>
            </a:lvl3pPr>
            <a:lvl4pPr marL="3661349" indent="0">
              <a:buNone/>
              <a:defRPr sz="4271" b="1"/>
            </a:lvl4pPr>
            <a:lvl5pPr marL="4881799" indent="0">
              <a:buNone/>
              <a:defRPr sz="4271" b="1"/>
            </a:lvl5pPr>
            <a:lvl6pPr marL="6102248" indent="0">
              <a:buNone/>
              <a:defRPr sz="4271" b="1"/>
            </a:lvl6pPr>
            <a:lvl7pPr marL="7322698" indent="0">
              <a:buNone/>
              <a:defRPr sz="4271" b="1"/>
            </a:lvl7pPr>
            <a:lvl8pPr marL="8543148" indent="0">
              <a:buNone/>
              <a:defRPr sz="4271" b="1"/>
            </a:lvl8pPr>
            <a:lvl9pPr marL="9763597" indent="0">
              <a:buNone/>
              <a:defRPr sz="42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4D3DCB-1D20-4E5C-8A36-146964E22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41732" y="15806327"/>
            <a:ext cx="13768202" cy="2324872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85A0061-B740-4AA3-A45A-40C581330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476077" y="10607671"/>
            <a:ext cx="13836008" cy="5198656"/>
          </a:xfrm>
        </p:spPr>
        <p:txBody>
          <a:bodyPr anchor="b"/>
          <a:lstStyle>
            <a:lvl1pPr marL="0" indent="0">
              <a:buNone/>
              <a:defRPr sz="6407" b="1"/>
            </a:lvl1pPr>
            <a:lvl2pPr marL="1220450" indent="0">
              <a:buNone/>
              <a:defRPr sz="5339" b="1"/>
            </a:lvl2pPr>
            <a:lvl3pPr marL="2440899" indent="0">
              <a:buNone/>
              <a:defRPr sz="4805" b="1"/>
            </a:lvl3pPr>
            <a:lvl4pPr marL="3661349" indent="0">
              <a:buNone/>
              <a:defRPr sz="4271" b="1"/>
            </a:lvl4pPr>
            <a:lvl5pPr marL="4881799" indent="0">
              <a:buNone/>
              <a:defRPr sz="4271" b="1"/>
            </a:lvl5pPr>
            <a:lvl6pPr marL="6102248" indent="0">
              <a:buNone/>
              <a:defRPr sz="4271" b="1"/>
            </a:lvl6pPr>
            <a:lvl7pPr marL="7322698" indent="0">
              <a:buNone/>
              <a:defRPr sz="4271" b="1"/>
            </a:lvl7pPr>
            <a:lvl8pPr marL="8543148" indent="0">
              <a:buNone/>
              <a:defRPr sz="4271" b="1"/>
            </a:lvl8pPr>
            <a:lvl9pPr marL="9763597" indent="0">
              <a:buNone/>
              <a:defRPr sz="42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4DECC6-943D-4FF8-97A9-73A15374B1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476077" y="15806327"/>
            <a:ext cx="13836008" cy="2324872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2C1971A-9EA5-41D4-8BF5-37890D10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07CA045-B355-4221-89AD-F4335C9F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927C119-6B14-438B-A80D-4C5B71E2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3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CF05E-2A3F-409C-8E29-43FC40EC4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6C1EC55-EE2A-42C8-9065-5CE2CB7D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FEED9AD-73CE-4A86-BC5A-211EB0B3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BA9866-60D5-436C-BABA-DE12AA9EB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9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4AFD5B-E57E-4562-9B22-8D657780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D999672-6149-4295-B9B0-3127408ED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F4101FB-3E9F-4353-908C-4FD724A0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6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AACDF-99EB-4B2D-B5BF-687F5EDDF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732" y="2884805"/>
            <a:ext cx="10496718" cy="10096818"/>
          </a:xfrm>
        </p:spPr>
        <p:txBody>
          <a:bodyPr anchor="b"/>
          <a:lstStyle>
            <a:lvl1pPr>
              <a:defRPr sz="8542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D1DE9D-4C7B-4FFE-9DC1-403073949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6008" y="6230381"/>
            <a:ext cx="16476077" cy="30751220"/>
          </a:xfrm>
        </p:spPr>
        <p:txBody>
          <a:bodyPr/>
          <a:lstStyle>
            <a:lvl1pPr>
              <a:defRPr sz="8542"/>
            </a:lvl1pPr>
            <a:lvl2pPr>
              <a:defRPr sz="7474"/>
            </a:lvl2pPr>
            <a:lvl3pPr>
              <a:defRPr sz="6407"/>
            </a:lvl3pPr>
            <a:lvl4pPr>
              <a:defRPr sz="5339"/>
            </a:lvl4pPr>
            <a:lvl5pPr>
              <a:defRPr sz="5339"/>
            </a:lvl5pPr>
            <a:lvl6pPr>
              <a:defRPr sz="5339"/>
            </a:lvl6pPr>
            <a:lvl7pPr>
              <a:defRPr sz="5339"/>
            </a:lvl7pPr>
            <a:lvl8pPr>
              <a:defRPr sz="5339"/>
            </a:lvl8pPr>
            <a:lvl9pPr>
              <a:defRPr sz="5339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BBF10E-F8B7-437B-B101-8DCB4D4C9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1732" y="12981622"/>
            <a:ext cx="10496718" cy="24050062"/>
          </a:xfrm>
        </p:spPr>
        <p:txBody>
          <a:bodyPr/>
          <a:lstStyle>
            <a:lvl1pPr marL="0" indent="0">
              <a:buNone/>
              <a:defRPr sz="4271"/>
            </a:lvl1pPr>
            <a:lvl2pPr marL="1220450" indent="0">
              <a:buNone/>
              <a:defRPr sz="3737"/>
            </a:lvl2pPr>
            <a:lvl3pPr marL="2440899" indent="0">
              <a:buNone/>
              <a:defRPr sz="3203"/>
            </a:lvl3pPr>
            <a:lvl4pPr marL="3661349" indent="0">
              <a:buNone/>
              <a:defRPr sz="2669"/>
            </a:lvl4pPr>
            <a:lvl5pPr marL="4881799" indent="0">
              <a:buNone/>
              <a:defRPr sz="2669"/>
            </a:lvl5pPr>
            <a:lvl6pPr marL="6102248" indent="0">
              <a:buNone/>
              <a:defRPr sz="2669"/>
            </a:lvl6pPr>
            <a:lvl7pPr marL="7322698" indent="0">
              <a:buNone/>
              <a:defRPr sz="2669"/>
            </a:lvl7pPr>
            <a:lvl8pPr marL="8543148" indent="0">
              <a:buNone/>
              <a:defRPr sz="2669"/>
            </a:lvl8pPr>
            <a:lvl9pPr marL="9763597" indent="0">
              <a:buNone/>
              <a:defRPr sz="26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D9483C-CF85-48E3-B05D-251C6EB8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2E1D49-E860-4DB7-8C42-535E76C89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7935269-019E-4BC7-95E9-05A95875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F5B86-3A23-4FE6-860E-784B97F9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732" y="2884805"/>
            <a:ext cx="10496718" cy="10096818"/>
          </a:xfrm>
        </p:spPr>
        <p:txBody>
          <a:bodyPr anchor="b"/>
          <a:lstStyle>
            <a:lvl1pPr>
              <a:defRPr sz="8542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D12E69-B217-4F62-B2B1-E8524C94F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836008" y="6230381"/>
            <a:ext cx="16476077" cy="30751220"/>
          </a:xfrm>
        </p:spPr>
        <p:txBody>
          <a:bodyPr/>
          <a:lstStyle>
            <a:lvl1pPr marL="0" indent="0">
              <a:buNone/>
              <a:defRPr sz="8542"/>
            </a:lvl1pPr>
            <a:lvl2pPr marL="1220450" indent="0">
              <a:buNone/>
              <a:defRPr sz="7474"/>
            </a:lvl2pPr>
            <a:lvl3pPr marL="2440899" indent="0">
              <a:buNone/>
              <a:defRPr sz="6407"/>
            </a:lvl3pPr>
            <a:lvl4pPr marL="3661349" indent="0">
              <a:buNone/>
              <a:defRPr sz="5339"/>
            </a:lvl4pPr>
            <a:lvl5pPr marL="4881799" indent="0">
              <a:buNone/>
              <a:defRPr sz="5339"/>
            </a:lvl5pPr>
            <a:lvl6pPr marL="6102248" indent="0">
              <a:buNone/>
              <a:defRPr sz="5339"/>
            </a:lvl6pPr>
            <a:lvl7pPr marL="7322698" indent="0">
              <a:buNone/>
              <a:defRPr sz="5339"/>
            </a:lvl7pPr>
            <a:lvl8pPr marL="8543148" indent="0">
              <a:buNone/>
              <a:defRPr sz="5339"/>
            </a:lvl8pPr>
            <a:lvl9pPr marL="9763597" indent="0">
              <a:buNone/>
              <a:defRPr sz="5339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DC0B513-2E8F-4D8A-9911-A315967C7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1732" y="12981622"/>
            <a:ext cx="10496718" cy="24050062"/>
          </a:xfrm>
        </p:spPr>
        <p:txBody>
          <a:bodyPr/>
          <a:lstStyle>
            <a:lvl1pPr marL="0" indent="0">
              <a:buNone/>
              <a:defRPr sz="4271"/>
            </a:lvl1pPr>
            <a:lvl2pPr marL="1220450" indent="0">
              <a:buNone/>
              <a:defRPr sz="3737"/>
            </a:lvl2pPr>
            <a:lvl3pPr marL="2440899" indent="0">
              <a:buNone/>
              <a:defRPr sz="3203"/>
            </a:lvl3pPr>
            <a:lvl4pPr marL="3661349" indent="0">
              <a:buNone/>
              <a:defRPr sz="2669"/>
            </a:lvl4pPr>
            <a:lvl5pPr marL="4881799" indent="0">
              <a:buNone/>
              <a:defRPr sz="2669"/>
            </a:lvl5pPr>
            <a:lvl6pPr marL="6102248" indent="0">
              <a:buNone/>
              <a:defRPr sz="2669"/>
            </a:lvl6pPr>
            <a:lvl7pPr marL="7322698" indent="0">
              <a:buNone/>
              <a:defRPr sz="2669"/>
            </a:lvl7pPr>
            <a:lvl8pPr marL="8543148" indent="0">
              <a:buNone/>
              <a:defRPr sz="2669"/>
            </a:lvl8pPr>
            <a:lvl9pPr marL="9763597" indent="0">
              <a:buNone/>
              <a:defRPr sz="26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2D7FF5-B923-4BF0-B83F-28696CC01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5A82B5-8DF4-48EF-9D94-CFCC77EC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B9ED66-884A-4978-9552-4CA9560B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2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F76F160-D7F6-4B6D-9714-19967D01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492" y="2303841"/>
            <a:ext cx="28070354" cy="836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9A83D5-1F4E-45BF-93A4-46F8430AA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7492" y="11519187"/>
            <a:ext cx="28070354" cy="27455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ABA658-A66D-44DE-8CD5-EFCA61605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37492" y="40106806"/>
            <a:ext cx="7322701" cy="230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16FC1B-3D8E-4B57-BC43-41A940BFE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80643" y="40106806"/>
            <a:ext cx="10984052" cy="230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70C368-BA5C-410E-8F23-6A91704E0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85145" y="40106806"/>
            <a:ext cx="7322701" cy="230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0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2440899" rtl="0" eaLnBrk="1" latinLnBrk="0" hangingPunct="1">
        <a:lnSpc>
          <a:spcPct val="90000"/>
        </a:lnSpc>
        <a:spcBef>
          <a:spcPct val="0"/>
        </a:spcBef>
        <a:buNone/>
        <a:defRPr sz="117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0225" indent="-610225" algn="l" defTabSz="2440899" rtl="0" eaLnBrk="1" latinLnBrk="0" hangingPunct="1">
        <a:lnSpc>
          <a:spcPct val="90000"/>
        </a:lnSpc>
        <a:spcBef>
          <a:spcPts val="2669"/>
        </a:spcBef>
        <a:buFont typeface="Arial" panose="020B0604020202020204" pitchFamily="34" charset="0"/>
        <a:buChar char="•"/>
        <a:defRPr sz="7474" kern="1200">
          <a:solidFill>
            <a:schemeClr val="tx1"/>
          </a:solidFill>
          <a:latin typeface="+mn-lt"/>
          <a:ea typeface="+mn-ea"/>
          <a:cs typeface="+mn-cs"/>
        </a:defRPr>
      </a:lvl1pPr>
      <a:lvl2pPr marL="1830675" indent="-610225" algn="l" defTabSz="2440899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6407" kern="1200">
          <a:solidFill>
            <a:schemeClr val="tx1"/>
          </a:solidFill>
          <a:latin typeface="+mn-lt"/>
          <a:ea typeface="+mn-ea"/>
          <a:cs typeface="+mn-cs"/>
        </a:defRPr>
      </a:lvl2pPr>
      <a:lvl3pPr marL="3051124" indent="-610225" algn="l" defTabSz="2440899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5339" kern="1200">
          <a:solidFill>
            <a:schemeClr val="tx1"/>
          </a:solidFill>
          <a:latin typeface="+mn-lt"/>
          <a:ea typeface="+mn-ea"/>
          <a:cs typeface="+mn-cs"/>
        </a:defRPr>
      </a:lvl3pPr>
      <a:lvl4pPr marL="4271574" indent="-610225" algn="l" defTabSz="2440899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4805" kern="1200">
          <a:solidFill>
            <a:schemeClr val="tx1"/>
          </a:solidFill>
          <a:latin typeface="+mn-lt"/>
          <a:ea typeface="+mn-ea"/>
          <a:cs typeface="+mn-cs"/>
        </a:defRPr>
      </a:lvl4pPr>
      <a:lvl5pPr marL="5492024" indent="-610225" algn="l" defTabSz="2440899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4805" kern="1200">
          <a:solidFill>
            <a:schemeClr val="tx1"/>
          </a:solidFill>
          <a:latin typeface="+mn-lt"/>
          <a:ea typeface="+mn-ea"/>
          <a:cs typeface="+mn-cs"/>
        </a:defRPr>
      </a:lvl5pPr>
      <a:lvl6pPr marL="6712473" indent="-610225" algn="l" defTabSz="2440899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4805" kern="1200">
          <a:solidFill>
            <a:schemeClr val="tx1"/>
          </a:solidFill>
          <a:latin typeface="+mn-lt"/>
          <a:ea typeface="+mn-ea"/>
          <a:cs typeface="+mn-cs"/>
        </a:defRPr>
      </a:lvl6pPr>
      <a:lvl7pPr marL="7932923" indent="-610225" algn="l" defTabSz="2440899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4805" kern="1200">
          <a:solidFill>
            <a:schemeClr val="tx1"/>
          </a:solidFill>
          <a:latin typeface="+mn-lt"/>
          <a:ea typeface="+mn-ea"/>
          <a:cs typeface="+mn-cs"/>
        </a:defRPr>
      </a:lvl7pPr>
      <a:lvl8pPr marL="9153373" indent="-610225" algn="l" defTabSz="2440899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4805" kern="1200">
          <a:solidFill>
            <a:schemeClr val="tx1"/>
          </a:solidFill>
          <a:latin typeface="+mn-lt"/>
          <a:ea typeface="+mn-ea"/>
          <a:cs typeface="+mn-cs"/>
        </a:defRPr>
      </a:lvl8pPr>
      <a:lvl9pPr marL="10373822" indent="-610225" algn="l" defTabSz="2440899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4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2440899" rtl="0" eaLnBrk="1" latinLnBrk="0" hangingPunct="1">
        <a:defRPr sz="4805" kern="1200">
          <a:solidFill>
            <a:schemeClr val="tx1"/>
          </a:solidFill>
          <a:latin typeface="+mn-lt"/>
          <a:ea typeface="+mn-ea"/>
          <a:cs typeface="+mn-cs"/>
        </a:defRPr>
      </a:lvl1pPr>
      <a:lvl2pPr marL="1220450" algn="l" defTabSz="2440899" rtl="0" eaLnBrk="1" latinLnBrk="0" hangingPunct="1">
        <a:defRPr sz="4805" kern="1200">
          <a:solidFill>
            <a:schemeClr val="tx1"/>
          </a:solidFill>
          <a:latin typeface="+mn-lt"/>
          <a:ea typeface="+mn-ea"/>
          <a:cs typeface="+mn-cs"/>
        </a:defRPr>
      </a:lvl2pPr>
      <a:lvl3pPr marL="2440899" algn="l" defTabSz="2440899" rtl="0" eaLnBrk="1" latinLnBrk="0" hangingPunct="1">
        <a:defRPr sz="4805" kern="1200">
          <a:solidFill>
            <a:schemeClr val="tx1"/>
          </a:solidFill>
          <a:latin typeface="+mn-lt"/>
          <a:ea typeface="+mn-ea"/>
          <a:cs typeface="+mn-cs"/>
        </a:defRPr>
      </a:lvl3pPr>
      <a:lvl4pPr marL="3661349" algn="l" defTabSz="2440899" rtl="0" eaLnBrk="1" latinLnBrk="0" hangingPunct="1">
        <a:defRPr sz="4805" kern="1200">
          <a:solidFill>
            <a:schemeClr val="tx1"/>
          </a:solidFill>
          <a:latin typeface="+mn-lt"/>
          <a:ea typeface="+mn-ea"/>
          <a:cs typeface="+mn-cs"/>
        </a:defRPr>
      </a:lvl4pPr>
      <a:lvl5pPr marL="4881799" algn="l" defTabSz="2440899" rtl="0" eaLnBrk="1" latinLnBrk="0" hangingPunct="1">
        <a:defRPr sz="4805" kern="1200">
          <a:solidFill>
            <a:schemeClr val="tx1"/>
          </a:solidFill>
          <a:latin typeface="+mn-lt"/>
          <a:ea typeface="+mn-ea"/>
          <a:cs typeface="+mn-cs"/>
        </a:defRPr>
      </a:lvl5pPr>
      <a:lvl6pPr marL="6102248" algn="l" defTabSz="2440899" rtl="0" eaLnBrk="1" latinLnBrk="0" hangingPunct="1">
        <a:defRPr sz="4805" kern="1200">
          <a:solidFill>
            <a:schemeClr val="tx1"/>
          </a:solidFill>
          <a:latin typeface="+mn-lt"/>
          <a:ea typeface="+mn-ea"/>
          <a:cs typeface="+mn-cs"/>
        </a:defRPr>
      </a:lvl6pPr>
      <a:lvl7pPr marL="7322698" algn="l" defTabSz="2440899" rtl="0" eaLnBrk="1" latinLnBrk="0" hangingPunct="1">
        <a:defRPr sz="4805" kern="1200">
          <a:solidFill>
            <a:schemeClr val="tx1"/>
          </a:solidFill>
          <a:latin typeface="+mn-lt"/>
          <a:ea typeface="+mn-ea"/>
          <a:cs typeface="+mn-cs"/>
        </a:defRPr>
      </a:lvl7pPr>
      <a:lvl8pPr marL="8543148" algn="l" defTabSz="2440899" rtl="0" eaLnBrk="1" latinLnBrk="0" hangingPunct="1">
        <a:defRPr sz="4805" kern="1200">
          <a:solidFill>
            <a:schemeClr val="tx1"/>
          </a:solidFill>
          <a:latin typeface="+mn-lt"/>
          <a:ea typeface="+mn-ea"/>
          <a:cs typeface="+mn-cs"/>
        </a:defRPr>
      </a:lvl8pPr>
      <a:lvl9pPr marL="9763597" algn="l" defTabSz="2440899" rtl="0" eaLnBrk="1" latinLnBrk="0" hangingPunct="1">
        <a:defRPr sz="4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chart" Target="../charts/chart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5000"/>
                <a:lumOff val="55000"/>
              </a:schemeClr>
            </a:gs>
            <a:gs pos="71000">
              <a:schemeClr val="bg2"/>
            </a:gs>
            <a:gs pos="100000">
              <a:srgbClr val="BECCE5"/>
            </a:gs>
            <a:gs pos="91000">
              <a:srgbClr val="C2CFE5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81420" y="5605289"/>
            <a:ext cx="32545338" cy="1553004"/>
          </a:xfrm>
          <a:custGeom>
            <a:avLst/>
            <a:gdLst/>
            <a:ahLst/>
            <a:cxnLst/>
            <a:rect l="l" t="t" r="r" b="b"/>
            <a:pathLst>
              <a:path w="2495254" h="233454">
                <a:moveTo>
                  <a:pt x="0" y="0"/>
                </a:moveTo>
                <a:lnTo>
                  <a:pt x="2495254" y="0"/>
                </a:lnTo>
                <a:lnTo>
                  <a:pt x="2495254" y="233454"/>
                </a:lnTo>
                <a:lnTo>
                  <a:pt x="0" y="233454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pt-BR" sz="39268" noProof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23169" y="6283253"/>
            <a:ext cx="30022970" cy="3010521"/>
          </a:xfrm>
          <a:prstGeom prst="rect">
            <a:avLst/>
          </a:prstGeom>
        </p:spPr>
        <p:txBody>
          <a:bodyPr lIns="85374" tIns="85374" rIns="85374" bIns="85374" rtlCol="0" anchor="ctr"/>
          <a:lstStyle/>
          <a:p>
            <a:pPr algn="ctr">
              <a:lnSpc>
                <a:spcPts val="6225"/>
              </a:lnSpc>
            </a:pPr>
            <a:endParaRPr lang="pt-BR" sz="39268" noProof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817141" y="6037925"/>
            <a:ext cx="28835025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pt-BR" sz="5000" b="1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55156" y="7212603"/>
            <a:ext cx="28835025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pt-BR" sz="3600" b="1" u="sng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AUTOR, A.A.¹; AUTOR, A.A.</a:t>
            </a:r>
            <a:r>
              <a:rPr lang="pt-BR" sz="3600" b="1" u="sng" baseline="30000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endParaRPr lang="pt-BR" sz="3600" b="1" baseline="30000" noProof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16" name="Agrupar 115">
            <a:extLst>
              <a:ext uri="{FF2B5EF4-FFF2-40B4-BE49-F238E27FC236}">
                <a16:creationId xmlns:a16="http://schemas.microsoft.com/office/drawing/2014/main" id="{B9F586FC-C531-5CAE-CADF-87E7E31C02B6}"/>
              </a:ext>
            </a:extLst>
          </p:cNvPr>
          <p:cNvGrpSpPr/>
          <p:nvPr/>
        </p:nvGrpSpPr>
        <p:grpSpPr>
          <a:xfrm>
            <a:off x="1082169" y="19389092"/>
            <a:ext cx="14213008" cy="2644136"/>
            <a:chOff x="1259052" y="17330644"/>
            <a:chExt cx="14213008" cy="3229508"/>
          </a:xfrm>
          <a:blipFill>
            <a:blip r:embed="rId3"/>
            <a:tile tx="0" ty="0" sx="100000" sy="100000" flip="none" algn="tl"/>
          </a:blipFill>
        </p:grpSpPr>
        <p:grpSp>
          <p:nvGrpSpPr>
            <p:cNvPr id="26" name="Group 26"/>
            <p:cNvGrpSpPr/>
            <p:nvPr/>
          </p:nvGrpSpPr>
          <p:grpSpPr>
            <a:xfrm>
              <a:off x="1259052" y="17330644"/>
              <a:ext cx="14213008" cy="3229508"/>
              <a:chOff x="9386" y="-138280"/>
              <a:chExt cx="1121486" cy="281768"/>
            </a:xfrm>
            <a:grpFill/>
          </p:grpSpPr>
          <p:sp>
            <p:nvSpPr>
              <p:cNvPr id="27" name="Freeform 27"/>
              <p:cNvSpPr/>
              <p:nvPr/>
            </p:nvSpPr>
            <p:spPr>
              <a:xfrm>
                <a:off x="9386" y="31481"/>
                <a:ext cx="112113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1121133" h="143488">
                    <a:moveTo>
                      <a:pt x="0" y="0"/>
                    </a:moveTo>
                    <a:lnTo>
                      <a:pt x="1121133" y="0"/>
                    </a:lnTo>
                    <a:lnTo>
                      <a:pt x="1121133" y="143488"/>
                    </a:lnTo>
                    <a:lnTo>
                      <a:pt x="0" y="143488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pt-BR" sz="39268" b="1" noProof="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9739" y="-138280"/>
                <a:ext cx="1121133" cy="172063"/>
              </a:xfrm>
              <a:prstGeom prst="rect">
                <a:avLst/>
              </a:prstGeom>
              <a:grpFill/>
            </p:spPr>
            <p:txBody>
              <a:bodyPr lIns="85374" tIns="85374" rIns="85374" bIns="85374" rtlCol="0" anchor="ctr"/>
              <a:lstStyle/>
              <a:p>
                <a:pPr algn="ctr">
                  <a:lnSpc>
                    <a:spcPts val="6225"/>
                  </a:lnSpc>
                </a:pPr>
                <a:endParaRPr lang="pt-BR" sz="39268" b="1" noProof="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3228100" y="18366398"/>
              <a:ext cx="10149082" cy="829651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</a:pPr>
              <a:r>
                <a:rPr lang="pt-BR" sz="5158" b="1" noProof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Material e Métodos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82674" y="9490434"/>
            <a:ext cx="14212503" cy="2161882"/>
            <a:chOff x="0" y="-28575"/>
            <a:chExt cx="1121133" cy="172063"/>
          </a:xfrm>
          <a:blipFill>
            <a:blip r:embed="rId3"/>
            <a:tile tx="0" ty="0" sx="100000" sy="100000" flip="none" algn="tl"/>
          </a:blipFill>
        </p:grpSpPr>
        <p:sp>
          <p:nvSpPr>
            <p:cNvPr id="32" name="Freeform 32"/>
            <p:cNvSpPr/>
            <p:nvPr/>
          </p:nvSpPr>
          <p:spPr>
            <a:xfrm>
              <a:off x="0" y="36328"/>
              <a:ext cx="1121133" cy="107160"/>
            </a:xfrm>
            <a:custGeom>
              <a:avLst/>
              <a:gdLst/>
              <a:ahLst/>
              <a:cxnLst/>
              <a:rect l="l" t="t" r="r" b="b"/>
              <a:pathLst>
                <a:path w="1121133" h="143488">
                  <a:moveTo>
                    <a:pt x="0" y="0"/>
                  </a:moveTo>
                  <a:lnTo>
                    <a:pt x="1121133" y="0"/>
                  </a:lnTo>
                  <a:lnTo>
                    <a:pt x="1121133" y="143488"/>
                  </a:lnTo>
                  <a:lnTo>
                    <a:pt x="0" y="14348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 sz="39268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1121133" cy="172063"/>
            </a:xfrm>
            <a:prstGeom prst="rect">
              <a:avLst/>
            </a:prstGeom>
            <a:grpFill/>
          </p:spPr>
          <p:txBody>
            <a:bodyPr lIns="85374" tIns="85374" rIns="85374" bIns="85374" rtlCol="0" anchor="ctr"/>
            <a:lstStyle/>
            <a:p>
              <a:pPr algn="ctr">
                <a:lnSpc>
                  <a:spcPts val="6225"/>
                </a:lnSpc>
              </a:pPr>
              <a:endParaRPr lang="pt-BR" sz="39268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583747" y="10109246"/>
            <a:ext cx="8252942" cy="8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2"/>
              </a:lnSpc>
            </a:pPr>
            <a:r>
              <a:rPr lang="pt-BR" sz="5158" b="1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99199" y="11739663"/>
            <a:ext cx="13896000" cy="7366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spc="3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Contextualizar brevemente o tema e a problemática central do estudo.</a:t>
            </a:r>
          </a:p>
          <a:p>
            <a:pPr algn="just">
              <a:lnSpc>
                <a:spcPct val="150000"/>
              </a:lnSpc>
            </a:pPr>
            <a:endParaRPr lang="pt-BR" sz="3600" spc="31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600" spc="3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Destacar a relevância científica, tecnológica e/ou social do trabalho na área de madeiras e estruturas de madeira.</a:t>
            </a:r>
          </a:p>
          <a:p>
            <a:pPr algn="just">
              <a:lnSpc>
                <a:spcPct val="150000"/>
              </a:lnSpc>
            </a:pPr>
            <a:endParaRPr lang="pt-BR" sz="3600" spc="31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600" spc="3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Apresentar o objetivo geral do estudo de forma clara e direta.</a:t>
            </a:r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9AD2C025-04F6-3047-4FE9-4FB7DCF082EA}"/>
              </a:ext>
            </a:extLst>
          </p:cNvPr>
          <p:cNvSpPr/>
          <p:nvPr/>
        </p:nvSpPr>
        <p:spPr>
          <a:xfrm flipV="1">
            <a:off x="0" y="39776900"/>
            <a:ext cx="32545338" cy="3495175"/>
          </a:xfrm>
          <a:custGeom>
            <a:avLst/>
            <a:gdLst/>
            <a:ahLst/>
            <a:cxnLst/>
            <a:rect l="l" t="t" r="r" b="b"/>
            <a:pathLst>
              <a:path w="2073109" h="11418">
                <a:moveTo>
                  <a:pt x="0" y="0"/>
                </a:moveTo>
                <a:lnTo>
                  <a:pt x="2073109" y="0"/>
                </a:lnTo>
                <a:lnTo>
                  <a:pt x="2073109" y="11418"/>
                </a:lnTo>
                <a:lnTo>
                  <a:pt x="0" y="114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pt-BR" sz="39268" noProof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33">
            <a:extLst>
              <a:ext uri="{FF2B5EF4-FFF2-40B4-BE49-F238E27FC236}">
                <a16:creationId xmlns:a16="http://schemas.microsoft.com/office/drawing/2014/main" id="{26744D99-7E08-F1D9-DC58-96E06C4073A2}"/>
              </a:ext>
            </a:extLst>
          </p:cNvPr>
          <p:cNvSpPr txBox="1"/>
          <p:nvPr/>
        </p:nvSpPr>
        <p:spPr>
          <a:xfrm>
            <a:off x="1223169" y="15286492"/>
            <a:ext cx="14212503" cy="2161882"/>
          </a:xfrm>
          <a:prstGeom prst="rect">
            <a:avLst/>
          </a:prstGeom>
        </p:spPr>
        <p:txBody>
          <a:bodyPr lIns="85374" tIns="85374" rIns="85374" bIns="85374" rtlCol="0" anchor="ctr"/>
          <a:lstStyle/>
          <a:p>
            <a:pPr algn="ctr">
              <a:lnSpc>
                <a:spcPts val="6225"/>
              </a:lnSpc>
            </a:pPr>
            <a:endParaRPr lang="pt-BR" sz="39268" noProof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F76CDCB9-DC64-2A48-3060-0EFF3100578E}"/>
              </a:ext>
            </a:extLst>
          </p:cNvPr>
          <p:cNvSpPr txBox="1"/>
          <p:nvPr/>
        </p:nvSpPr>
        <p:spPr>
          <a:xfrm>
            <a:off x="747363" y="7994428"/>
            <a:ext cx="299048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¹Unidade institucional</a:t>
            </a: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(se houver)</a:t>
            </a:r>
            <a:r>
              <a:rPr lang="pt-BR" sz="3600" b="1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Instituição (se houver), Cidade/UF, País</a:t>
            </a:r>
          </a:p>
          <a:p>
            <a:pPr algn="ctr"/>
            <a:r>
              <a:rPr lang="pt-BR" sz="3600" b="1" baseline="30000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pt-BR" sz="3600" b="1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Unidade institucional</a:t>
            </a: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(se houver)</a:t>
            </a:r>
            <a:r>
              <a:rPr lang="pt-BR" sz="3600" b="1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Instituição</a:t>
            </a: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(se houver)</a:t>
            </a:r>
            <a:r>
              <a:rPr lang="pt-BR" sz="3600" b="1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Cidade/UF, País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B9886C1-164C-3DA3-25B1-DE45344ABE85}"/>
              </a:ext>
            </a:extLst>
          </p:cNvPr>
          <p:cNvSpPr txBox="1"/>
          <p:nvPr/>
        </p:nvSpPr>
        <p:spPr>
          <a:xfrm>
            <a:off x="1240917" y="22398037"/>
            <a:ext cx="13896016" cy="2473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Indicar os materiais utilizados (espécies de madeira, componentes, equipamentos, softwares, bases de dados, etc.).</a:t>
            </a:r>
            <a:endParaRPr lang="pt-BR" sz="3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29">
            <a:extLst>
              <a:ext uri="{FF2B5EF4-FFF2-40B4-BE49-F238E27FC236}">
                <a16:creationId xmlns:a16="http://schemas.microsoft.com/office/drawing/2014/main" id="{F9343BC3-4A46-6731-48F1-F1D50905296F}"/>
              </a:ext>
            </a:extLst>
          </p:cNvPr>
          <p:cNvSpPr txBox="1"/>
          <p:nvPr/>
        </p:nvSpPr>
        <p:spPr>
          <a:xfrm>
            <a:off x="1082674" y="26143851"/>
            <a:ext cx="14795431" cy="27726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22"/>
              </a:lnSpc>
            </a:pPr>
            <a:endParaRPr lang="pt-BR" sz="8000" b="1" noProof="0" dirty="0">
              <a:solidFill>
                <a:srgbClr val="000000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7222"/>
              </a:lnSpc>
            </a:pPr>
            <a:r>
              <a:rPr lang="pt-BR" sz="8000" b="1" noProof="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Resultados</a:t>
            </a:r>
            <a:r>
              <a:rPr lang="pt-BR" sz="8000" b="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e Discussão</a:t>
            </a:r>
          </a:p>
          <a:p>
            <a:pPr algn="ctr">
              <a:lnSpc>
                <a:spcPts val="7222"/>
              </a:lnSpc>
            </a:pPr>
            <a:endParaRPr lang="pt-BR" sz="8000" b="1" noProof="0" dirty="0">
              <a:solidFill>
                <a:srgbClr val="000000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1FF894FA-4B21-B46C-9723-C0FBAFD17118}"/>
              </a:ext>
            </a:extLst>
          </p:cNvPr>
          <p:cNvSpPr txBox="1"/>
          <p:nvPr/>
        </p:nvSpPr>
        <p:spPr>
          <a:xfrm>
            <a:off x="1240917" y="28819075"/>
            <a:ext cx="14637188" cy="7459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Apresentar os principais resultados em forma de figuras, tabelas e esquemas, com textos curtos de apoio.</a:t>
            </a:r>
          </a:p>
          <a:p>
            <a:pPr algn="just">
              <a:lnSpc>
                <a:spcPct val="150000"/>
              </a:lnSpc>
            </a:pPr>
            <a:endParaRPr lang="pt-BR" sz="3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Destacar tendências, diferenças relevantes e relações observadas, evitando descrição exaustiva dos dados.</a:t>
            </a:r>
          </a:p>
          <a:p>
            <a:pPr algn="just">
              <a:lnSpc>
                <a:spcPct val="150000"/>
              </a:lnSpc>
            </a:pPr>
            <a:endParaRPr lang="pt-BR" sz="3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Relacionar os achados com a literatura, normas e/ou aplicações práticas na área de madeiras e estruturas de madeira.</a:t>
            </a:r>
          </a:p>
        </p:txBody>
      </p:sp>
      <p:sp>
        <p:nvSpPr>
          <p:cNvPr id="65" name="Rectangle 90">
            <a:extLst>
              <a:ext uri="{FF2B5EF4-FFF2-40B4-BE49-F238E27FC236}">
                <a16:creationId xmlns:a16="http://schemas.microsoft.com/office/drawing/2014/main" id="{83B86FEF-19F2-3B5D-31C9-438AEE23E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2310" y="10148373"/>
            <a:ext cx="140349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just" defTabSz="4321175">
              <a:spcBef>
                <a:spcPts val="0"/>
              </a:spcBef>
              <a:spcAft>
                <a:spcPts val="0"/>
              </a:spcAft>
            </a:pPr>
            <a:r>
              <a:rPr lang="pt-BR" sz="3200" b="1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Tabela 1 </a:t>
            </a:r>
            <a:r>
              <a:rPr lang="pt-BR" sz="3200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Rendimento </a:t>
            </a:r>
            <a:r>
              <a:rPr lang="pt-BR" sz="3200" noProof="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gravimétric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 (RG) </a:t>
            </a:r>
            <a:r>
              <a:rPr lang="pt-BR" sz="3200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 rendimento volumétrico (RV) do carvão da madeira de </a:t>
            </a:r>
            <a:r>
              <a:rPr lang="pt-BR" sz="3200" i="1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Eucalyptus</a:t>
            </a:r>
            <a:r>
              <a:rPr lang="pt-BR" sz="3200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sp.</a:t>
            </a:r>
          </a:p>
        </p:txBody>
      </p:sp>
      <p:graphicFrame>
        <p:nvGraphicFramePr>
          <p:cNvPr id="67" name="Tabela 66">
            <a:extLst>
              <a:ext uri="{FF2B5EF4-FFF2-40B4-BE49-F238E27FC236}">
                <a16:creationId xmlns:a16="http://schemas.microsoft.com/office/drawing/2014/main" id="{E4A5B410-F76B-7F4A-43C8-397D0F698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39257"/>
              </p:ext>
            </p:extLst>
          </p:nvPr>
        </p:nvGraphicFramePr>
        <p:xfrm>
          <a:off x="17504820" y="11866740"/>
          <a:ext cx="1372888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4443">
                  <a:extLst>
                    <a:ext uri="{9D8B030D-6E8A-4147-A177-3AD203B41FA5}">
                      <a16:colId xmlns:a16="http://schemas.microsoft.com/office/drawing/2014/main" val="811487396"/>
                    </a:ext>
                  </a:extLst>
                </a:gridCol>
                <a:gridCol w="6864443">
                  <a:extLst>
                    <a:ext uri="{9D8B030D-6E8A-4147-A177-3AD203B41FA5}">
                      <a16:colId xmlns:a16="http://schemas.microsoft.com/office/drawing/2014/main" val="679146217"/>
                    </a:ext>
                  </a:extLst>
                </a:gridCol>
              </a:tblGrid>
              <a:tr h="192137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solidFill>
                            <a:sysClr val="windowText" lastClr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RG 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4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dirty="0">
                          <a:solidFill>
                            <a:sysClr val="windowText" lastClr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RV (%)</a:t>
                      </a:r>
                      <a:endParaRPr lang="pt-BR" sz="3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904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solidFill>
                            <a:sysClr val="windowText" lastClr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 ± 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4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dirty="0">
                          <a:solidFill>
                            <a:sysClr val="windowText" lastClr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 ± 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100474"/>
                  </a:ext>
                </a:extLst>
              </a:tr>
            </a:tbl>
          </a:graphicData>
        </a:graphic>
      </p:graphicFrame>
      <p:grpSp>
        <p:nvGrpSpPr>
          <p:cNvPr id="92" name="Agrupar 91">
            <a:extLst>
              <a:ext uri="{FF2B5EF4-FFF2-40B4-BE49-F238E27FC236}">
                <a16:creationId xmlns:a16="http://schemas.microsoft.com/office/drawing/2014/main" id="{EEA3066A-75B6-1C00-04B8-6DEE4CB455E3}"/>
              </a:ext>
            </a:extLst>
          </p:cNvPr>
          <p:cNvGrpSpPr/>
          <p:nvPr/>
        </p:nvGrpSpPr>
        <p:grpSpPr>
          <a:xfrm>
            <a:off x="17559576" y="23694891"/>
            <a:ext cx="14208534" cy="1283778"/>
            <a:chOff x="1275948" y="16873748"/>
            <a:chExt cx="14208534" cy="1283778"/>
          </a:xfrm>
          <a:blipFill>
            <a:blip r:embed="rId3"/>
            <a:tile tx="0" ty="0" sx="100000" sy="100000" flip="none" algn="tl"/>
          </a:blipFill>
        </p:grpSpPr>
        <p:sp>
          <p:nvSpPr>
            <p:cNvPr id="97" name="Freeform 27">
              <a:extLst>
                <a:ext uri="{FF2B5EF4-FFF2-40B4-BE49-F238E27FC236}">
                  <a16:creationId xmlns:a16="http://schemas.microsoft.com/office/drawing/2014/main" id="{A46F158F-7F6F-FAD5-8BE9-29183A4F007B}"/>
                </a:ext>
              </a:extLst>
            </p:cNvPr>
            <p:cNvSpPr/>
            <p:nvPr/>
          </p:nvSpPr>
          <p:spPr>
            <a:xfrm>
              <a:off x="1275948" y="16873748"/>
              <a:ext cx="14208534" cy="1283778"/>
            </a:xfrm>
            <a:custGeom>
              <a:avLst/>
              <a:gdLst/>
              <a:ahLst/>
              <a:cxnLst/>
              <a:rect l="l" t="t" r="r" b="b"/>
              <a:pathLst>
                <a:path w="1121133" h="143488">
                  <a:moveTo>
                    <a:pt x="0" y="0"/>
                  </a:moveTo>
                  <a:lnTo>
                    <a:pt x="1121133" y="0"/>
                  </a:lnTo>
                  <a:lnTo>
                    <a:pt x="1121133" y="143488"/>
                  </a:lnTo>
                  <a:lnTo>
                    <a:pt x="0" y="14348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 sz="39268" b="1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29">
              <a:extLst>
                <a:ext uri="{FF2B5EF4-FFF2-40B4-BE49-F238E27FC236}">
                  <a16:creationId xmlns:a16="http://schemas.microsoft.com/office/drawing/2014/main" id="{57E478A1-03EA-0CCA-E941-2A7027A4A0A7}"/>
                </a:ext>
              </a:extLst>
            </p:cNvPr>
            <p:cNvSpPr txBox="1"/>
            <p:nvPr/>
          </p:nvSpPr>
          <p:spPr>
            <a:xfrm>
              <a:off x="3120424" y="16992340"/>
              <a:ext cx="10519582" cy="92333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</a:pPr>
              <a:r>
                <a:rPr lang="pt-BR" sz="7200" b="1" noProof="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Conclusão</a:t>
              </a:r>
            </a:p>
          </p:txBody>
        </p:sp>
      </p:grpSp>
      <p:sp>
        <p:nvSpPr>
          <p:cNvPr id="100" name="TextBox 35">
            <a:extLst>
              <a:ext uri="{FF2B5EF4-FFF2-40B4-BE49-F238E27FC236}">
                <a16:creationId xmlns:a16="http://schemas.microsoft.com/office/drawing/2014/main" id="{396B7664-CBBE-9D5B-ED8A-405D8173EDF7}"/>
              </a:ext>
            </a:extLst>
          </p:cNvPr>
          <p:cNvSpPr txBox="1"/>
          <p:nvPr/>
        </p:nvSpPr>
        <p:spPr>
          <a:xfrm>
            <a:off x="17481952" y="25593643"/>
            <a:ext cx="13896000" cy="4042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Sintetizar os principais achados em 2–4 tópicos, respondendo diretamente ao objetivo do trabalho.Indicar implicações práticas, limitações do estudo e perspectivas para pesquisas futuras.Evitar inserir dados novos que não tenham sido apresentados nos resultados.</a:t>
            </a:r>
            <a:endParaRPr lang="pt-BR" sz="3600" noProof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1" name="Agrupar 100">
            <a:extLst>
              <a:ext uri="{FF2B5EF4-FFF2-40B4-BE49-F238E27FC236}">
                <a16:creationId xmlns:a16="http://schemas.microsoft.com/office/drawing/2014/main" id="{9AA5A754-847A-C418-4376-70A2942A1AD5}"/>
              </a:ext>
            </a:extLst>
          </p:cNvPr>
          <p:cNvGrpSpPr/>
          <p:nvPr/>
        </p:nvGrpSpPr>
        <p:grpSpPr>
          <a:xfrm>
            <a:off x="17188522" y="31446221"/>
            <a:ext cx="14208534" cy="1972115"/>
            <a:chOff x="1140100" y="18588037"/>
            <a:chExt cx="14208534" cy="1972115"/>
          </a:xfrm>
          <a:blipFill>
            <a:blip r:embed="rId3"/>
            <a:tile tx="0" ty="0" sx="100000" sy="100000" flip="none" algn="tl"/>
          </a:blipFill>
        </p:grpSpPr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id="{BC038318-F6C5-DD9C-B6B8-7557D7BCC682}"/>
                </a:ext>
              </a:extLst>
            </p:cNvPr>
            <p:cNvGrpSpPr/>
            <p:nvPr/>
          </p:nvGrpSpPr>
          <p:grpSpPr>
            <a:xfrm>
              <a:off x="1140100" y="18588037"/>
              <a:ext cx="14208534" cy="1972115"/>
              <a:chOff x="0" y="-28575"/>
              <a:chExt cx="1121133" cy="172063"/>
            </a:xfrm>
            <a:grpFill/>
          </p:grpSpPr>
          <p:sp>
            <p:nvSpPr>
              <p:cNvPr id="106" name="Freeform 27">
                <a:extLst>
                  <a:ext uri="{FF2B5EF4-FFF2-40B4-BE49-F238E27FC236}">
                    <a16:creationId xmlns:a16="http://schemas.microsoft.com/office/drawing/2014/main" id="{DFF77A84-7721-B5E6-ACD1-2D1B91A7C905}"/>
                  </a:ext>
                </a:extLst>
              </p:cNvPr>
              <p:cNvSpPr/>
              <p:nvPr/>
            </p:nvSpPr>
            <p:spPr>
              <a:xfrm>
                <a:off x="0" y="31481"/>
                <a:ext cx="112113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1121133" h="143488">
                    <a:moveTo>
                      <a:pt x="0" y="0"/>
                    </a:moveTo>
                    <a:lnTo>
                      <a:pt x="1121133" y="0"/>
                    </a:lnTo>
                    <a:lnTo>
                      <a:pt x="1121133" y="143488"/>
                    </a:lnTo>
                    <a:lnTo>
                      <a:pt x="0" y="143488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pt-BR" sz="39268" b="1" noProof="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TextBox 28">
                <a:extLst>
                  <a:ext uri="{FF2B5EF4-FFF2-40B4-BE49-F238E27FC236}">
                    <a16:creationId xmlns:a16="http://schemas.microsoft.com/office/drawing/2014/main" id="{A17D1804-A8D3-87FA-8128-9D0C1DFB4510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121133" cy="172063"/>
              </a:xfrm>
              <a:prstGeom prst="rect">
                <a:avLst/>
              </a:prstGeom>
              <a:grpFill/>
            </p:spPr>
            <p:txBody>
              <a:bodyPr lIns="85374" tIns="85374" rIns="85374" bIns="85374" rtlCol="0" anchor="ctr"/>
              <a:lstStyle/>
              <a:p>
                <a:pPr algn="ctr">
                  <a:lnSpc>
                    <a:spcPts val="6225"/>
                  </a:lnSpc>
                </a:pPr>
                <a:endParaRPr lang="pt-BR" sz="39268" b="1" noProof="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5" name="TextBox 29">
              <a:extLst>
                <a:ext uri="{FF2B5EF4-FFF2-40B4-BE49-F238E27FC236}">
                  <a16:creationId xmlns:a16="http://schemas.microsoft.com/office/drawing/2014/main" id="{18CEB4E5-523D-04FE-964A-A0B74D4322B5}"/>
                </a:ext>
              </a:extLst>
            </p:cNvPr>
            <p:cNvSpPr txBox="1"/>
            <p:nvPr/>
          </p:nvSpPr>
          <p:spPr>
            <a:xfrm>
              <a:off x="3283429" y="19509929"/>
              <a:ext cx="10519582" cy="92333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</a:pPr>
              <a:r>
                <a:rPr lang="pt-BR" sz="7200" b="1" noProof="0" dirty="0">
                  <a:solidFill>
                    <a:srgbClr val="000000"/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Referências</a:t>
              </a:r>
            </a:p>
          </p:txBody>
        </p:sp>
      </p:grpSp>
      <p:sp>
        <p:nvSpPr>
          <p:cNvPr id="108" name="TextBox 35">
            <a:extLst>
              <a:ext uri="{FF2B5EF4-FFF2-40B4-BE49-F238E27FC236}">
                <a16:creationId xmlns:a16="http://schemas.microsoft.com/office/drawing/2014/main" id="{8EE75589-7BC1-3BEA-403F-87637D844625}"/>
              </a:ext>
            </a:extLst>
          </p:cNvPr>
          <p:cNvSpPr txBox="1"/>
          <p:nvPr/>
        </p:nvSpPr>
        <p:spPr>
          <a:xfrm>
            <a:off x="17255500" y="33942598"/>
            <a:ext cx="13896000" cy="4873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Listar apenas as referências essenciais citadas no pôster, conforme as normas do evento ou do periódico alvo.</a:t>
            </a:r>
          </a:p>
          <a:p>
            <a:pPr algn="just">
              <a:lnSpc>
                <a:spcPct val="150000"/>
              </a:lnSpc>
            </a:pPr>
            <a:r>
              <a:rPr lang="pt-BR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Priorizar artigos, normas técnicas e documentos oficiais mais recentes e diretamente relacionados ao trabalho.</a:t>
            </a:r>
          </a:p>
          <a:p>
            <a:pPr algn="just">
              <a:lnSpc>
                <a:spcPct val="150000"/>
              </a:lnSpc>
            </a:pPr>
            <a:r>
              <a:rPr lang="pt-BR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Opcional: inserir um QR </a:t>
            </a:r>
            <a:r>
              <a:rPr lang="pt-BR" sz="3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code</a:t>
            </a:r>
            <a:r>
              <a:rPr lang="pt-BR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direcionando para a lista completa de referências do artigo submetido.</a:t>
            </a:r>
            <a:endParaRPr lang="pt-BR" sz="3600" noProof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90">
            <a:extLst>
              <a:ext uri="{FF2B5EF4-FFF2-40B4-BE49-F238E27FC236}">
                <a16:creationId xmlns:a16="http://schemas.microsoft.com/office/drawing/2014/main" id="{8EE1D466-4FB0-6714-D08E-DCBA45A5F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2766" y="13892051"/>
            <a:ext cx="140349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just" defTabSz="4321175">
              <a:spcBef>
                <a:spcPts val="0"/>
              </a:spcBef>
              <a:spcAft>
                <a:spcPts val="0"/>
              </a:spcAft>
            </a:pPr>
            <a:r>
              <a:rPr lang="pt-BR" sz="3200" b="1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Figura 1 </a:t>
            </a:r>
            <a:r>
              <a:rPr lang="pt-BR" sz="3200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a) Rendimento gravimétrico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(RG) </a:t>
            </a:r>
            <a:r>
              <a:rPr lang="pt-BR" sz="3200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 b) rendimento volumétrico (RV) do carvão da madeira de </a:t>
            </a:r>
            <a:r>
              <a:rPr lang="pt-BR" sz="3200" i="1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Eucalyptus</a:t>
            </a:r>
            <a:r>
              <a:rPr lang="pt-BR" sz="3200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sp.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49A9106-5A87-61F7-1A7A-DD65CFB67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0229469"/>
              </p:ext>
            </p:extLst>
          </p:nvPr>
        </p:nvGraphicFramePr>
        <p:xfrm>
          <a:off x="17305990" y="16132365"/>
          <a:ext cx="14071962" cy="755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tângulo 19">
            <a:extLst>
              <a:ext uri="{FF2B5EF4-FFF2-40B4-BE49-F238E27FC236}">
                <a16:creationId xmlns:a16="http://schemas.microsoft.com/office/drawing/2014/main" id="{C0376F6D-8BD5-FBD8-1979-C1D5E6A63D54}"/>
              </a:ext>
            </a:extLst>
          </p:cNvPr>
          <p:cNvSpPr/>
          <p:nvPr/>
        </p:nvSpPr>
        <p:spPr>
          <a:xfrm>
            <a:off x="27839243" y="40316537"/>
            <a:ext cx="3134375" cy="247222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Coloque a logo do seu laboratório aqui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EEEB131-5D20-467C-82AB-F456B4D43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8" y="39841456"/>
            <a:ext cx="3366061" cy="3366061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720FBC28-CEC1-40C9-9400-64CD0E144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2824" y="39773535"/>
            <a:ext cx="3134375" cy="3498540"/>
          </a:xfrm>
          <a:prstGeom prst="rect">
            <a:avLst/>
          </a:prstGeom>
        </p:spPr>
      </p:pic>
      <p:grpSp>
        <p:nvGrpSpPr>
          <p:cNvPr id="68" name="Agrupar 67">
            <a:extLst>
              <a:ext uri="{FF2B5EF4-FFF2-40B4-BE49-F238E27FC236}">
                <a16:creationId xmlns:a16="http://schemas.microsoft.com/office/drawing/2014/main" id="{4952D8BD-66DC-42D0-ABF1-6F561BDDA396}"/>
              </a:ext>
            </a:extLst>
          </p:cNvPr>
          <p:cNvGrpSpPr/>
          <p:nvPr/>
        </p:nvGrpSpPr>
        <p:grpSpPr>
          <a:xfrm>
            <a:off x="457200" y="59008"/>
            <a:ext cx="32088138" cy="4857944"/>
            <a:chOff x="467449" y="78553"/>
            <a:chExt cx="4751279" cy="658368"/>
          </a:xfrm>
        </p:grpSpPr>
        <p:pic>
          <p:nvPicPr>
            <p:cNvPr id="69" name="Image 0" descr="preencoded.png">
              <a:extLst>
                <a:ext uri="{FF2B5EF4-FFF2-40B4-BE49-F238E27FC236}">
                  <a16:creationId xmlns:a16="http://schemas.microsoft.com/office/drawing/2014/main" id="{B99A8036-81EF-4765-89D2-EC5E88375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18328" y="224028"/>
              <a:ext cx="3200400" cy="502920"/>
            </a:xfrm>
            <a:prstGeom prst="rect">
              <a:avLst/>
            </a:prstGeom>
          </p:spPr>
        </p:pic>
        <p:sp>
          <p:nvSpPr>
            <p:cNvPr id="70" name="Shape 8">
              <a:extLst>
                <a:ext uri="{FF2B5EF4-FFF2-40B4-BE49-F238E27FC236}">
                  <a16:creationId xmlns:a16="http://schemas.microsoft.com/office/drawing/2014/main" id="{621737BC-CF63-4604-8997-7FD88ACE3288}"/>
                </a:ext>
              </a:extLst>
            </p:cNvPr>
            <p:cNvSpPr/>
            <p:nvPr/>
          </p:nvSpPr>
          <p:spPr>
            <a:xfrm>
              <a:off x="1809933" y="132588"/>
              <a:ext cx="0" cy="594360"/>
            </a:xfrm>
            <a:prstGeom prst="line">
              <a:avLst/>
            </a:prstGeom>
            <a:noFill/>
            <a:ln w="19050">
              <a:solidFill>
                <a:srgbClr val="8B5A2B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71" name="Image 1" descr="preencoded.png">
              <a:extLst>
                <a:ext uri="{FF2B5EF4-FFF2-40B4-BE49-F238E27FC236}">
                  <a16:creationId xmlns:a16="http://schemas.microsoft.com/office/drawing/2014/main" id="{39C99D3B-02D7-4BA2-930E-C4262B66B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7449" y="78553"/>
              <a:ext cx="1216152" cy="658368"/>
            </a:xfrm>
            <a:prstGeom prst="rect">
              <a:avLst/>
            </a:prstGeom>
          </p:spPr>
        </p:pic>
      </p:grpSp>
      <p:sp>
        <p:nvSpPr>
          <p:cNvPr id="72" name="Freeform 3">
            <a:extLst>
              <a:ext uri="{FF2B5EF4-FFF2-40B4-BE49-F238E27FC236}">
                <a16:creationId xmlns:a16="http://schemas.microsoft.com/office/drawing/2014/main" id="{B1011DE0-FDE8-4673-B384-C27EBEBF2AA1}"/>
              </a:ext>
            </a:extLst>
          </p:cNvPr>
          <p:cNvSpPr/>
          <p:nvPr/>
        </p:nvSpPr>
        <p:spPr>
          <a:xfrm flipV="1">
            <a:off x="1082674" y="9351049"/>
            <a:ext cx="29890944" cy="108987"/>
          </a:xfrm>
          <a:custGeom>
            <a:avLst/>
            <a:gdLst/>
            <a:ahLst/>
            <a:cxnLst/>
            <a:rect l="l" t="t" r="r" b="b"/>
            <a:pathLst>
              <a:path w="2073109" h="11418">
                <a:moveTo>
                  <a:pt x="0" y="0"/>
                </a:moveTo>
                <a:lnTo>
                  <a:pt x="2073109" y="0"/>
                </a:lnTo>
                <a:lnTo>
                  <a:pt x="2073109" y="11418"/>
                </a:lnTo>
                <a:lnTo>
                  <a:pt x="0" y="11418"/>
                </a:lnTo>
                <a:lnTo>
                  <a:pt x="0" y="0"/>
                </a:lnTo>
                <a:close/>
              </a:path>
            </a:pathLst>
          </a:custGeom>
          <a:solidFill>
            <a:srgbClr val="B3CBA1"/>
          </a:solidFill>
        </p:spPr>
        <p:txBody>
          <a:bodyPr/>
          <a:lstStyle/>
          <a:p>
            <a:endParaRPr lang="pt-BR" sz="39268" noProof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02566BF-8A6F-A5B3-B64E-D00BA752CB7E}"/>
              </a:ext>
            </a:extLst>
          </p:cNvPr>
          <p:cNvSpPr txBox="1"/>
          <p:nvPr/>
        </p:nvSpPr>
        <p:spPr>
          <a:xfrm>
            <a:off x="11836689" y="4911218"/>
            <a:ext cx="8712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Lages, Santa Catarina – Brasil / 2026</a:t>
            </a:r>
          </a:p>
        </p:txBody>
      </p:sp>
      <p:pic>
        <p:nvPicPr>
          <p:cNvPr id="2" name="Imagem 1" descr="Acil Lages Projects :: Photos, videos, logos, illustrations and branding :: Behance">
            <a:extLst>
              <a:ext uri="{FF2B5EF4-FFF2-40B4-BE49-F238E27FC236}">
                <a16:creationId xmlns:a16="http://schemas.microsoft.com/office/drawing/2014/main" id="{80924FF3-B8E0-34E3-E925-E2B0B39BF88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041" t="17602" r="6075" b="23436"/>
          <a:stretch>
            <a:fillRect/>
          </a:stretch>
        </p:blipFill>
        <p:spPr>
          <a:xfrm>
            <a:off x="15290703" y="40283200"/>
            <a:ext cx="4793336" cy="2479208"/>
          </a:xfrm>
          <a:prstGeom prst="rect">
            <a:avLst/>
          </a:prstGeom>
        </p:spPr>
      </p:pic>
      <p:pic>
        <p:nvPicPr>
          <p:cNvPr id="5" name="Imagem 4" descr="Núcleo de Engenharia e Arquitetura da ACIL (@nea.acil) · Lages, SC">
            <a:extLst>
              <a:ext uri="{FF2B5EF4-FFF2-40B4-BE49-F238E27FC236}">
                <a16:creationId xmlns:a16="http://schemas.microsoft.com/office/drawing/2014/main" id="{A6312E19-A512-AE5B-CB3B-624D981A4C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12585" y="40042179"/>
            <a:ext cx="2985586" cy="298558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CC9A359-785E-C275-CA33-794D97ECA4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1083" y="39981089"/>
            <a:ext cx="3083431" cy="30834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1404</TotalTime>
  <Words>346</Words>
  <Application>Microsoft Office PowerPoint</Application>
  <PresentationFormat>Personalizar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Aptos</vt:lpstr>
      <vt:lpstr>Verdana</vt:lpstr>
      <vt:lpstr>Calibri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Moderno Científico Cartaz (Apresentação (4:3))</dc:title>
  <dc:creator>Camila Alves</dc:creator>
  <cp:lastModifiedBy>Anelise Wendhausen Claudino</cp:lastModifiedBy>
  <cp:revision>46</cp:revision>
  <dcterms:created xsi:type="dcterms:W3CDTF">2006-08-16T00:00:00Z</dcterms:created>
  <dcterms:modified xsi:type="dcterms:W3CDTF">2026-07-06T17:23:06Z</dcterms:modified>
  <dc:identifier>DAGC5LMbQnI</dc:identifier>
</cp:coreProperties>
</file>